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2"/>
  </p:notesMasterIdLst>
  <p:handoutMasterIdLst>
    <p:handoutMasterId r:id="rId23"/>
  </p:handoutMasterIdLst>
  <p:sldIdLst>
    <p:sldId id="363" r:id="rId6"/>
    <p:sldId id="389" r:id="rId7"/>
    <p:sldId id="394" r:id="rId8"/>
    <p:sldId id="404" r:id="rId9"/>
    <p:sldId id="406" r:id="rId10"/>
    <p:sldId id="407" r:id="rId11"/>
    <p:sldId id="398" r:id="rId12"/>
    <p:sldId id="409" r:id="rId13"/>
    <p:sldId id="410" r:id="rId14"/>
    <p:sldId id="417" r:id="rId15"/>
    <p:sldId id="400" r:id="rId16"/>
    <p:sldId id="411" r:id="rId17"/>
    <p:sldId id="412" r:id="rId18"/>
    <p:sldId id="413" r:id="rId19"/>
    <p:sldId id="414" r:id="rId20"/>
    <p:sldId id="415" r:id="rId2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40CACC-14F2-4560-A553-E757347627E3}">
          <p14:sldIdLst>
            <p14:sldId id="363"/>
            <p14:sldId id="389"/>
            <p14:sldId id="394"/>
          </p14:sldIdLst>
        </p14:section>
        <p14:section name="Раздел без заголовка" id="{8CDA7A3D-57AC-41F3-BAD5-8C9F27124CC3}">
          <p14:sldIdLst>
            <p14:sldId id="404"/>
            <p14:sldId id="406"/>
            <p14:sldId id="407"/>
            <p14:sldId id="398"/>
            <p14:sldId id="409"/>
            <p14:sldId id="410"/>
            <p14:sldId id="417"/>
            <p14:sldId id="400"/>
            <p14:sldId id="411"/>
            <p14:sldId id="412"/>
            <p14:sldId id="413"/>
            <p14:sldId id="414"/>
            <p14:sldId id="41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B2A"/>
    <a:srgbClr val="FF4E39"/>
    <a:srgbClr val="E74825"/>
    <a:srgbClr val="EAD3BB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2" autoAdjust="0"/>
    <p:restoredTop sz="93816" autoAdjust="0"/>
  </p:normalViewPr>
  <p:slideViewPr>
    <p:cSldViewPr>
      <p:cViewPr>
        <p:scale>
          <a:sx n="120" d="100"/>
          <a:sy n="120" d="100"/>
        </p:scale>
        <p:origin x="-1458" y="-522"/>
      </p:cViewPr>
      <p:guideLst>
        <p:guide orient="horz" pos="531"/>
        <p:guide orient="horz" pos="1711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01.03.2023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82862a88a_12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1082862a88a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2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2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743" name="Google Shape;743;p20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2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783" name="Google Shape;783;p2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sp>
        <p:nvSpPr>
          <p:cNvPr id="784" name="Google Shape;784;p2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5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279" name="Google Shape;279;p5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-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4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237" name="Google Shape;237;p4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16" name="Google Shape;316;p6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317" name="Google Shape;317;p6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2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2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743" name="Google Shape;743;p20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097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7" name="Google Shape;4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7" name="Google Shape;4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85bbaee28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1085bbaee28_10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5" name="Google Shape;555;g1085bbaee28_10_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_1 Текст, графика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94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94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_1 Текст, графика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4221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  <p:sldLayoutId id="2147483823" r:id="rId10"/>
    <p:sldLayoutId id="2147483834" r:id="rId11"/>
    <p:sldLayoutId id="2147483836" r:id="rId12"/>
    <p:sldLayoutId id="214748383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824" r:id="rId17"/>
    <p:sldLayoutId id="2147483825" r:id="rId18"/>
    <p:sldLayoutId id="2147483826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30" r:id="rId5"/>
    <p:sldLayoutId id="2147483831" r:id="rId6"/>
    <p:sldLayoutId id="2147483832" r:id="rId7"/>
    <p:sldLayoutId id="214748383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  <p:sldLayoutId id="214748383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jp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.png"/><Relationship Id="rId5" Type="http://schemas.openxmlformats.org/officeDocument/2006/relationships/image" Target="../media/image53.png"/><Relationship Id="rId10" Type="http://schemas.openxmlformats.org/officeDocument/2006/relationships/image" Target="../media/image58.emf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jp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.png"/><Relationship Id="rId18" Type="http://schemas.openxmlformats.org/officeDocument/2006/relationships/image" Target="../media/image36.png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972" y="0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1180" y="3507854"/>
            <a:ext cx="9185179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827584" y="434193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932039" y="434193"/>
            <a:ext cx="4485308" cy="3056249"/>
            <a:chOff x="4964161" y="434193"/>
            <a:chExt cx="3985093" cy="305624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964161" y="434193"/>
              <a:ext cx="3486320" cy="25545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РАЙОНА НЕКРАСОВКА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5885102" y="2890277"/>
              <a:ext cx="3064152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Отчет за </a:t>
              </a:r>
              <a:r>
                <a:rPr lang="ru-RU" sz="2400" b="0" dirty="0" smtClean="0">
                  <a:solidFill>
                    <a:schemeClr val="accent2"/>
                  </a:solidFill>
                </a:rPr>
                <a:t>2022 </a:t>
              </a:r>
              <a:r>
                <a:rPr lang="ru-RU" sz="2400" b="0" dirty="0" smtClean="0">
                  <a:solidFill>
                    <a:schemeClr val="accent2"/>
                  </a:solidFill>
                </a:rPr>
                <a:t>год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963" y="3939902"/>
            <a:ext cx="1224314" cy="105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0250" y="3485209"/>
            <a:ext cx="4019904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ru-RU" sz="1400" b="1" cap="all" dirty="0" smtClean="0">
                <a:solidFill>
                  <a:schemeClr val="accent1"/>
                </a:solidFill>
              </a:rPr>
              <a:t>БОЛЕЕ </a:t>
            </a:r>
            <a:r>
              <a:rPr lang="ru-RU" sz="1400" b="1" cap="all" dirty="0" smtClean="0">
                <a:solidFill>
                  <a:schemeClr val="accent1"/>
                </a:solidFill>
              </a:rPr>
              <a:t>280  </a:t>
            </a:r>
            <a:r>
              <a:rPr lang="ru-RU" sz="1400" b="1" cap="all" dirty="0" err="1" smtClean="0">
                <a:solidFill>
                  <a:schemeClr val="accent1"/>
                </a:solidFill>
              </a:rPr>
              <a:t>госуслуг</a:t>
            </a:r>
            <a:r>
              <a:rPr lang="ru-RU" sz="1400" b="1" cap="all" dirty="0" smtClean="0">
                <a:solidFill>
                  <a:schemeClr val="accent1"/>
                </a:solidFill>
              </a:rPr>
              <a:t> в одном месте</a:t>
            </a:r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437" y="2440143"/>
            <a:ext cx="2831730" cy="2032582"/>
          </a:xfrm>
          <a:prstGeom prst="rect">
            <a:avLst/>
          </a:prstGeom>
        </p:spPr>
      </p:pic>
      <p:sp>
        <p:nvSpPr>
          <p:cNvPr id="439" name="Google Shape;439;p1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347693" y="979869"/>
            <a:ext cx="5592459" cy="30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400" b="1" dirty="0"/>
              <a:t>С</a:t>
            </a:r>
            <a:r>
              <a:rPr lang="ru-RU" sz="1400" b="1" dirty="0" smtClean="0"/>
              <a:t> </a:t>
            </a:r>
            <a:r>
              <a:rPr lang="ru-RU" sz="1400" b="1" dirty="0"/>
              <a:t>1 июля 2022 г.</a:t>
            </a:r>
            <a:r>
              <a:rPr lang="ru-RU" sz="1400" dirty="0"/>
              <a:t> в соответствии с постановлением Правительства Российской Федерации от 17 мая 2021 г. № 744 «О внесении изменений в правила регистрации и снятия граждан Российской Федерации с регистрационного учета по месту пребывания и по месту жительства в пределах Российской Федерации» </a:t>
            </a:r>
            <a:r>
              <a:rPr lang="ru-RU" sz="1400" b="1" u="sng" dirty="0"/>
              <a:t>регистрация по месту жительства и по месту пребывания на территории города Москвы производится любым органом регистрационного учета</a:t>
            </a:r>
            <a:r>
              <a:rPr lang="ru-RU" sz="1400" dirty="0"/>
              <a:t> по выбору гражданина в пределах города Москвы. </a:t>
            </a:r>
          </a:p>
          <a:p>
            <a:r>
              <a:rPr lang="ru-RU" sz="1400" b="1" u="sng" dirty="0"/>
              <a:t>Документы</a:t>
            </a:r>
            <a:r>
              <a:rPr lang="ru-RU" sz="1400" b="1" dirty="0"/>
              <a:t>, </a:t>
            </a:r>
            <a:r>
              <a:rPr lang="ru-RU" sz="1400" dirty="0"/>
              <a:t>принятые в МФЦ по экстерриториальному принципу,</a:t>
            </a:r>
            <a:r>
              <a:rPr lang="ru-RU" sz="1400" b="1" dirty="0"/>
              <a:t> </a:t>
            </a:r>
            <a:r>
              <a:rPr lang="ru-RU" sz="1400" b="1" u="sng" dirty="0" smtClean="0"/>
              <a:t>направляются </a:t>
            </a:r>
            <a:r>
              <a:rPr lang="ru-RU" sz="1400" b="1" dirty="0" smtClean="0"/>
              <a:t> </a:t>
            </a:r>
            <a:r>
              <a:rPr lang="ru-RU" sz="1400" b="1" dirty="0"/>
              <a:t>в орган регистрационного учета, находящийся в пределах обслуживания своей территории, то есть </a:t>
            </a:r>
            <a:r>
              <a:rPr lang="ru-RU" sz="1400" b="1" u="sng" dirty="0"/>
              <a:t>в ОВМ ОМВД района, в котором расположен МФЦ</a:t>
            </a:r>
            <a:r>
              <a:rPr lang="ru-RU" sz="1400" b="1" dirty="0"/>
              <a:t>.</a:t>
            </a:r>
            <a:endParaRPr lang="ru-RU" sz="1400" dirty="0"/>
          </a:p>
          <a:p>
            <a:pPr marL="171450" indent="-171450" algn="just"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Char char="•"/>
            </a:pP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48" name="Google Shape;448;p1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1"/>
          <p:cNvCxnSpPr/>
          <p:nvPr/>
        </p:nvCxnSpPr>
        <p:spPr>
          <a:xfrm>
            <a:off x="222645" y="557234"/>
            <a:ext cx="5592001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11"/>
          <p:cNvSpPr/>
          <p:nvPr/>
        </p:nvSpPr>
        <p:spPr>
          <a:xfrm>
            <a:off x="251520" y="211531"/>
            <a:ext cx="5557465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567;g1085bbaee28_10_0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574;g1085bbaee28_10_0"/>
          <p:cNvGrpSpPr/>
          <p:nvPr/>
        </p:nvGrpSpPr>
        <p:grpSpPr>
          <a:xfrm>
            <a:off x="6012174" y="215244"/>
            <a:ext cx="1180306" cy="1159329"/>
            <a:chOff x="395536" y="195486"/>
            <a:chExt cx="1687116" cy="1656184"/>
          </a:xfrm>
        </p:grpSpPr>
        <p:sp>
          <p:nvSpPr>
            <p:cNvPr id="33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577;g1085bbaee28_10_0"/>
          <p:cNvGrpSpPr/>
          <p:nvPr/>
        </p:nvGrpSpPr>
        <p:grpSpPr>
          <a:xfrm>
            <a:off x="7667887" y="3671295"/>
            <a:ext cx="1180787" cy="1159880"/>
            <a:chOff x="1547126" y="3452451"/>
            <a:chExt cx="1261121" cy="1237998"/>
          </a:xfrm>
        </p:grpSpPr>
        <p:sp>
          <p:nvSpPr>
            <p:cNvPr id="36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18;p3"/>
          <p:cNvSpPr/>
          <p:nvPr/>
        </p:nvSpPr>
        <p:spPr>
          <a:xfrm>
            <a:off x="347693" y="630066"/>
            <a:ext cx="1584176" cy="28962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200"/>
            </a:pPr>
            <a:r>
              <a:rPr lang="ru-RU" sz="1100" b="1" dirty="0">
                <a:solidFill>
                  <a:schemeClr val="bg1"/>
                </a:solidFill>
              </a:rPr>
              <a:t>УСЛУГИ </a:t>
            </a:r>
            <a:r>
              <a:rPr lang="ru-RU" sz="1100" b="1" dirty="0" smtClean="0">
                <a:solidFill>
                  <a:schemeClr val="bg1"/>
                </a:solidFill>
              </a:rPr>
              <a:t>МВД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7083161" y="472464"/>
            <a:ext cx="1890445" cy="19657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3327" y="675142"/>
            <a:ext cx="1408651" cy="13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4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  <p:pic>
        <p:nvPicPr>
          <p:cNvPr id="1026" name="Picture 2" descr="C:\Users\SherstnevDS\Desktop\img1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"/>
          <a:stretch/>
        </p:blipFill>
        <p:spPr bwMode="auto">
          <a:xfrm>
            <a:off x="933725" y="2461882"/>
            <a:ext cx="3273847" cy="23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7" name="Google Shape;587;p14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3600" b="1" i="0" u="none" strike="noStrike" cap="none" baseline="-25000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29 </a:t>
            </a:r>
            <a:endParaRPr sz="36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</a:t>
            </a:r>
            <a:r>
              <a:rPr lang="ru-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 </a:t>
            </a:r>
            <a: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Москвы, </a:t>
            </a:r>
            <a:b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основе собранных </a:t>
            </a:r>
            <a: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3600" b="1" i="0" u="none" strike="noStrike" cap="none" baseline="-25000" dirty="0" smtClean="0">
                <a:solidFill>
                  <a:srgbClr val="E74825"/>
                </a:solidFill>
                <a:sym typeface="Arial"/>
              </a:rPr>
              <a:t>&gt;</a:t>
            </a:r>
            <a:r>
              <a:rPr lang="ru-RU" sz="3600" b="1" baseline="-25000" dirty="0" smtClean="0">
                <a:solidFill>
                  <a:srgbClr val="E74825"/>
                </a:solidFill>
              </a:rPr>
              <a:t>13 500</a:t>
            </a:r>
            <a:endParaRPr sz="3600" b="1" i="0" u="none" strike="noStrike" cap="none" baseline="-25000" dirty="0">
              <a:solidFill>
                <a:srgbClr val="E74825"/>
              </a:solidFill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</a:t>
            </a:r>
            <a:r>
              <a:rPr lang="ru-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Отечественной войны, переданных </a:t>
            </a:r>
            <a: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lang="ru-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хранение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4"/>
          <p:cNvSpPr txBox="1"/>
          <p:nvPr/>
        </p:nvSpPr>
        <p:spPr>
          <a:xfrm>
            <a:off x="6167834" y="3257122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-RU" sz="14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4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9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lang="ru-RU" sz="900" b="0" i="0" u="none" strike="noStrike" cap="none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9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93;p14"/>
          <p:cNvSpPr txBox="1"/>
          <p:nvPr/>
        </p:nvSpPr>
        <p:spPr>
          <a:xfrm>
            <a:off x="402992" y="1376781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100" b="1" i="0" u="none" strike="noStrike" cap="none" dirty="0">
                <a:solidFill>
                  <a:schemeClr val="dk1"/>
                </a:solidFill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О ПРОЕКТЕ</a:t>
            </a:r>
            <a:endParaRPr sz="11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Проект «Москва — с заботой об истории» направлен 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/>
            </a:r>
            <a:b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на 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сохранение семейных реликвий и историй москвичей. 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/>
            </a:r>
            <a:b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В 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рамках акции через центры </a:t>
            </a:r>
            <a:r>
              <a:rPr lang="ru-RU" sz="1100" b="0" i="0" u="none" strike="noStrike" cap="none" dirty="0" err="1">
                <a:solidFill>
                  <a:schemeClr val="dk1"/>
                </a:solidFill>
                <a:sym typeface="Arial"/>
              </a:rPr>
              <a:t>госуслуг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 в </a:t>
            </a:r>
            <a:r>
              <a:rPr lang="ru-RU" sz="1100" b="0" i="0" u="none" strike="noStrike" cap="none" dirty="0" err="1">
                <a:solidFill>
                  <a:schemeClr val="dk1"/>
                </a:solidFill>
                <a:sym typeface="Arial"/>
              </a:rPr>
              <a:t>Главархив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 горожане могут передать свои материалы: фотографии, документы, письма, предметы быта 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и 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гардероба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Основная 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цель — сберечь подлинные истории жителей, рассказать о них москвичам и поделиться со следующими поколениями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100" b="1" i="0" u="none" strike="noStrike" cap="none" dirty="0" smtClean="0">
                <a:solidFill>
                  <a:schemeClr val="dk1"/>
                </a:solidFill>
                <a:sym typeface="Arial"/>
              </a:rPr>
              <a:t>ВЫСТАВКИ </a:t>
            </a:r>
            <a:r>
              <a:rPr lang="ru-RU" sz="1100" b="1" i="0" u="none" strike="noStrike" cap="none" dirty="0">
                <a:solidFill>
                  <a:schemeClr val="dk1"/>
                </a:solidFill>
                <a:sym typeface="Arial"/>
              </a:rPr>
              <a:t>В ЦЕНТРАХ ГОСУСЛУГ</a:t>
            </a:r>
            <a:endParaRPr sz="11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На основе переданных материалов в центрах </a:t>
            </a:r>
            <a:r>
              <a:rPr lang="ru-RU" sz="1100" b="0" i="0" u="none" strike="noStrike" cap="none" dirty="0" err="1" smtClean="0">
                <a:solidFill>
                  <a:schemeClr val="dk1"/>
                </a:solidFill>
                <a:sym typeface="Arial"/>
              </a:rPr>
              <a:t>госуслуг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 организована одноименная выставка. В экспозициях представлены интересные 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факты, документы </a:t>
            </a:r>
            <a:r>
              <a:rPr lang="ru-RU" sz="1100" dirty="0">
                <a:solidFill>
                  <a:schemeClr val="dk1"/>
                </a:solidFill>
              </a:rPr>
              <a:t/>
            </a:r>
            <a:br>
              <a:rPr lang="ru-RU" sz="1100" dirty="0">
                <a:solidFill>
                  <a:schemeClr val="dk1"/>
                </a:solidFill>
              </a:rPr>
            </a:b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и 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фотографии, познавательная </a:t>
            </a:r>
            <a:r>
              <a:rPr lang="ru-RU" sz="1100" b="0" i="0" u="none" strike="noStrike" cap="none" dirty="0" err="1">
                <a:solidFill>
                  <a:schemeClr val="dk1"/>
                </a:solidFill>
                <a:sym typeface="Arial"/>
              </a:rPr>
              <a:t>инфографика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, 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а также видео- и </a:t>
            </a:r>
            <a:r>
              <a:rPr lang="ru-RU" sz="1100" b="0" i="0" u="none" strike="noStrike" cap="none" dirty="0" err="1" smtClean="0">
                <a:solidFill>
                  <a:schemeClr val="dk1"/>
                </a:solidFill>
                <a:sym typeface="Arial"/>
              </a:rPr>
              <a:t>аудиоконтент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, интерактивные </a:t>
            </a:r>
            <a:r>
              <a:rPr lang="ru-RU" sz="1100" b="0" i="0" u="none" strike="noStrike" cap="none" dirty="0" err="1">
                <a:solidFill>
                  <a:schemeClr val="dk1"/>
                </a:solidFill>
                <a:sym typeface="Arial"/>
              </a:rPr>
              <a:t>тач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-экраны 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/>
            </a:r>
            <a:b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</a:br>
            <a:r>
              <a:rPr lang="en-US" sz="1100" dirty="0" smtClean="0">
                <a:solidFill>
                  <a:schemeClr val="dk1"/>
                </a:solidFill>
              </a:rPr>
              <a:t>c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викторинами </a:t>
            </a:r>
            <a:r>
              <a:rPr lang="ru-RU" sz="1100" b="0" i="0" u="none" strike="noStrike" cap="none" dirty="0" smtClean="0">
                <a:solidFill>
                  <a:schemeClr val="dk1"/>
                </a:solidFill>
                <a:sym typeface="Arial"/>
              </a:rPr>
              <a:t>и </a:t>
            </a:r>
            <a:r>
              <a:rPr lang="ru-RU" sz="1100" b="0" i="0" u="none" strike="noStrike" cap="none" dirty="0">
                <a:solidFill>
                  <a:schemeClr val="dk1"/>
                </a:solidFill>
                <a:sym typeface="Arial"/>
              </a:rPr>
              <a:t>играми.</a:t>
            </a: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Заголовок 1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37"/>
              </a:lnSpc>
            </a:pPr>
            <a:r>
              <a:rPr lang="ru-RU" sz="1400" dirty="0"/>
              <a:t>За время проекта</a:t>
            </a:r>
          </a:p>
        </p:txBody>
      </p:sp>
      <p:sp>
        <p:nvSpPr>
          <p:cNvPr id="19" name="Google Shape;202;p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500"/>
            </a:pPr>
            <a:r>
              <a:rPr lang="ru-RU" sz="1500" b="1" dirty="0">
                <a:solidFill>
                  <a:srgbClr val="561C0E"/>
                </a:solidFill>
              </a:rPr>
              <a:t>«МОСКВА – С ЗАБОТОЙ ОБ ИСТОРИИ»</a:t>
            </a:r>
            <a:endParaRPr lang="ru-RU" dirty="0"/>
          </a:p>
        </p:txBody>
      </p:sp>
      <p:cxnSp>
        <p:nvCxnSpPr>
          <p:cNvPr id="21" name="Google Shape;307;p5"/>
          <p:cNvCxnSpPr/>
          <p:nvPr/>
        </p:nvCxnSpPr>
        <p:spPr>
          <a:xfrm>
            <a:off x="259171" y="627534"/>
            <a:ext cx="42290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" name="Google Shape;309;p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485900" y="4803998"/>
            <a:ext cx="731513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oogle Shape;614;p15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28" name="Google Shape;615;p1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16;p1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628;p15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31" name="Google Shape;629;p15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30;p1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E74825"/>
                </a:solidFill>
              </a:rPr>
              <a:t>ИЗ </a:t>
            </a:r>
            <a:r>
              <a:rPr lang="ru-RU" sz="1000" b="1" dirty="0">
                <a:solidFill>
                  <a:srgbClr val="E74825"/>
                </a:solidFill>
              </a:rPr>
              <a:t>5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79053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508;g1082862a88a_12_0"/>
          <p:cNvSpPr/>
          <p:nvPr/>
        </p:nvSpPr>
        <p:spPr>
          <a:xfrm rot="10800000">
            <a:off x="357126" y="3865737"/>
            <a:ext cx="5439141" cy="66076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0058" y="790303"/>
            <a:ext cx="2738387" cy="1993537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7" lvl="0">
              <a:buSzPts val="1400"/>
            </a:pPr>
            <a:r>
              <a:rPr lang="ru-RU" sz="1300" b="1" dirty="0">
                <a:ea typeface="Arial"/>
                <a:cs typeface="Arial"/>
              </a:rPr>
              <a:t>Проект «Спортивные выходные» – </a:t>
            </a:r>
            <a:r>
              <a:rPr lang="ru-RU" sz="1300" dirty="0">
                <a:ea typeface="Arial"/>
                <a:cs typeface="Arial"/>
              </a:rPr>
              <a:t>возможность бесплатно заниматься спортом под руководством профессиональных тренеров. Это совместный проект центров </a:t>
            </a:r>
            <a:r>
              <a:rPr lang="ru-RU" sz="1300" dirty="0" err="1">
                <a:ea typeface="Arial"/>
                <a:cs typeface="Arial"/>
              </a:rPr>
              <a:t>госуслуг</a:t>
            </a:r>
            <a:r>
              <a:rPr lang="ru-RU" sz="1300" dirty="0">
                <a:ea typeface="Arial"/>
                <a:cs typeface="Arial"/>
              </a:rPr>
              <a:t> </a:t>
            </a:r>
            <a:r>
              <a:rPr lang="ru-RU" sz="1300" dirty="0" smtClean="0">
                <a:ea typeface="Arial"/>
                <a:cs typeface="Arial"/>
              </a:rPr>
              <a:t>«</a:t>
            </a:r>
            <a:r>
              <a:rPr lang="ru-RU" sz="1300" dirty="0">
                <a:ea typeface="Arial"/>
                <a:cs typeface="Arial"/>
              </a:rPr>
              <a:t>Мои Документы» </a:t>
            </a:r>
            <a:r>
              <a:rPr lang="ru-RU" sz="1300" dirty="0" smtClean="0">
                <a:ea typeface="Arial"/>
                <a:cs typeface="Arial"/>
              </a:rPr>
              <a:t/>
            </a:r>
            <a:br>
              <a:rPr lang="ru-RU" sz="1300" dirty="0" smtClean="0">
                <a:ea typeface="Arial"/>
                <a:cs typeface="Arial"/>
              </a:rPr>
            </a:br>
            <a:r>
              <a:rPr lang="ru-RU" sz="1300" dirty="0" smtClean="0">
                <a:ea typeface="Arial"/>
                <a:cs typeface="Arial"/>
              </a:rPr>
              <a:t>и </a:t>
            </a:r>
            <a:r>
              <a:rPr lang="ru-RU" sz="1300" dirty="0">
                <a:ea typeface="Arial"/>
                <a:cs typeface="Arial"/>
              </a:rPr>
              <a:t>Департамента спорта</a:t>
            </a:r>
          </a:p>
        </p:txBody>
      </p:sp>
      <p:sp>
        <p:nvSpPr>
          <p:cNvPr id="560" name="Google Shape;560;g1085bbaee28_10_0"/>
          <p:cNvSpPr/>
          <p:nvPr/>
        </p:nvSpPr>
        <p:spPr>
          <a:xfrm rot="10800000">
            <a:off x="3222085" y="793340"/>
            <a:ext cx="2567560" cy="200024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1085bbaee28_10_0"/>
          <p:cNvSpPr/>
          <p:nvPr/>
        </p:nvSpPr>
        <p:spPr>
          <a:xfrm>
            <a:off x="4271619" y="1090393"/>
            <a:ext cx="16563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онлайн-тренировок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085bbaee28_10_0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1085bbaee28_10_0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g1085bbaee28_10_0"/>
          <p:cNvCxnSpPr/>
          <p:nvPr/>
        </p:nvCxnSpPr>
        <p:spPr>
          <a:xfrm>
            <a:off x="259171" y="627534"/>
            <a:ext cx="55371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g1085bbaee28_10_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g1085bbaee28_10_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1085bbaee28_10_0"/>
          <p:cNvSpPr/>
          <p:nvPr/>
        </p:nvSpPr>
        <p:spPr>
          <a:xfrm>
            <a:off x="3347925" y="9654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3000" b="1" dirty="0" smtClean="0">
                <a:solidFill>
                  <a:srgbClr val="E74825"/>
                </a:solidFill>
              </a:rPr>
              <a:t>550</a:t>
            </a:r>
            <a:r>
              <a:rPr lang="ru-RU" sz="30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1085bbaee28_10_0"/>
          <p:cNvSpPr/>
          <p:nvPr/>
        </p:nvSpPr>
        <p:spPr>
          <a:xfrm>
            <a:off x="4608660" y="1474334"/>
            <a:ext cx="2361098" cy="75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</a:rPr>
              <a:t>участников </a:t>
            </a:r>
          </a:p>
          <a:p>
            <a:pPr marL="135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</a:rPr>
              <a:t>офлайн-сезона </a:t>
            </a:r>
            <a:endParaRPr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70" name="Google Shape;570;g1085bbaee28_10_0"/>
          <p:cNvSpPr/>
          <p:nvPr/>
        </p:nvSpPr>
        <p:spPr>
          <a:xfrm>
            <a:off x="3340634" y="1611284"/>
            <a:ext cx="1440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 smtClean="0">
                <a:solidFill>
                  <a:srgbClr val="E74825"/>
                </a:solidFill>
              </a:rPr>
              <a:t>&gt;31</a:t>
            </a:r>
            <a:r>
              <a:rPr lang="ru-RU" sz="18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1085bbaee28_10_0"/>
          <p:cNvSpPr/>
          <p:nvPr/>
        </p:nvSpPr>
        <p:spPr>
          <a:xfrm>
            <a:off x="4967451" y="2155821"/>
            <a:ext cx="1584300" cy="63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</a:rPr>
              <a:t>в летнем </a:t>
            </a:r>
            <a:endParaRPr lang="ru-RU" sz="1200" dirty="0" smtClean="0">
              <a:solidFill>
                <a:schemeClr val="dk1"/>
              </a:solidFill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200" dirty="0" smtClean="0">
                <a:solidFill>
                  <a:schemeClr val="dk1"/>
                </a:solidFill>
              </a:rPr>
              <a:t>сезоне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573" name="Google Shape;573;g1085bbaee28_10_0"/>
          <p:cNvSpPr/>
          <p:nvPr/>
        </p:nvSpPr>
        <p:spPr>
          <a:xfrm>
            <a:off x="371255" y="3231472"/>
            <a:ext cx="5418390" cy="13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lvl="0" algn="just">
              <a:buSzPts val="1200"/>
            </a:pPr>
            <a:r>
              <a:rPr lang="ru-RU" sz="1100" dirty="0" smtClean="0">
                <a:solidFill>
                  <a:srgbClr val="623B2A"/>
                </a:solidFill>
              </a:rPr>
              <a:t>Впервые </a:t>
            </a:r>
            <a:r>
              <a:rPr lang="ru-RU" sz="1100" dirty="0">
                <a:solidFill>
                  <a:srgbClr val="623B2A"/>
                </a:solidFill>
              </a:rPr>
              <a:t>занятия в холодное время года </a:t>
            </a:r>
            <a:r>
              <a:rPr lang="ru-RU" sz="1100" dirty="0" smtClean="0">
                <a:solidFill>
                  <a:srgbClr val="623B2A"/>
                </a:solidFill>
              </a:rPr>
              <a:t>проходят </a:t>
            </a:r>
            <a:r>
              <a:rPr lang="ru-RU" sz="1100" dirty="0">
                <a:solidFill>
                  <a:srgbClr val="623B2A"/>
                </a:solidFill>
              </a:rPr>
              <a:t>на </a:t>
            </a:r>
            <a:r>
              <a:rPr lang="ru-RU" sz="1100" dirty="0" smtClean="0">
                <a:solidFill>
                  <a:srgbClr val="623B2A"/>
                </a:solidFill>
              </a:rPr>
              <a:t>8 уникальных </a:t>
            </a:r>
            <a:r>
              <a:rPr lang="ru-RU" sz="1100" dirty="0">
                <a:solidFill>
                  <a:srgbClr val="623B2A"/>
                </a:solidFill>
              </a:rPr>
              <a:t>закрытых локациях столицы — в студиях </a:t>
            </a:r>
            <a:r>
              <a:rPr lang="ru-RU" sz="1100" dirty="0" err="1" smtClean="0">
                <a:solidFill>
                  <a:srgbClr val="623B2A"/>
                </a:solidFill>
              </a:rPr>
              <a:t>Smstretching</a:t>
            </a:r>
            <a:r>
              <a:rPr lang="ru-RU" sz="1100" dirty="0">
                <a:solidFill>
                  <a:srgbClr val="623B2A"/>
                </a:solidFill>
              </a:rPr>
              <a:t>, Доме культуры «ГЭС-2», здании Северного речного вокзала и Доме культуры на ВДНХ.</a:t>
            </a:r>
            <a:endParaRPr sz="1100" b="0" i="0" u="none" strike="noStrike" cap="none" dirty="0">
              <a:solidFill>
                <a:srgbClr val="623B2A"/>
              </a:solidFill>
              <a:sym typeface="Arial"/>
            </a:endParaRPr>
          </a:p>
        </p:txBody>
      </p:sp>
      <p:sp>
        <p:nvSpPr>
          <p:cNvPr id="581" name="Google Shape;581;g1085bbaee28_10_0"/>
          <p:cNvSpPr/>
          <p:nvPr/>
        </p:nvSpPr>
        <p:spPr>
          <a:xfrm>
            <a:off x="3552376" y="2006210"/>
            <a:ext cx="1446871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20</a:t>
            </a:r>
            <a:r>
              <a:rPr lang="ru-RU" sz="18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b="1" dirty="0" smtClean="0">
                <a:solidFill>
                  <a:srgbClr val="E74825"/>
                </a:solidFill>
              </a:rPr>
              <a:t>локаций</a:t>
            </a:r>
            <a:endParaRPr sz="1300" b="1" dirty="0">
              <a:solidFill>
                <a:srgbClr val="E74825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446793" y="4803998"/>
            <a:ext cx="6113572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879" y="3934154"/>
            <a:ext cx="5654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623B2A"/>
                </a:solidFill>
              </a:rPr>
              <a:t>Самые популярные дисциплины проекта — </a:t>
            </a:r>
            <a:r>
              <a:rPr lang="ru-RU" sz="1300" dirty="0">
                <a:solidFill>
                  <a:srgbClr val="623B2A"/>
                </a:solidFill>
              </a:rPr>
              <a:t>йога, </a:t>
            </a:r>
            <a:r>
              <a:rPr lang="ru-RU" sz="1300" dirty="0" err="1">
                <a:solidFill>
                  <a:srgbClr val="623B2A"/>
                </a:solidFill>
              </a:rPr>
              <a:t>стретчинг</a:t>
            </a:r>
            <a:r>
              <a:rPr lang="ru-RU" sz="1300" dirty="0">
                <a:solidFill>
                  <a:srgbClr val="623B2A"/>
                </a:solidFill>
              </a:rPr>
              <a:t>, функциональный </a:t>
            </a:r>
            <a:r>
              <a:rPr lang="ru-RU" sz="1300" dirty="0" smtClean="0">
                <a:solidFill>
                  <a:srgbClr val="623B2A"/>
                </a:solidFill>
              </a:rPr>
              <a:t>и </a:t>
            </a:r>
            <a:r>
              <a:rPr lang="ru-RU" sz="1300" dirty="0">
                <a:solidFill>
                  <a:srgbClr val="623B2A"/>
                </a:solidFill>
              </a:rPr>
              <a:t>танцевальный тренинг.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171" y="2885543"/>
            <a:ext cx="53730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E74825"/>
                </a:solidFill>
              </a:rPr>
              <a:t>1 октября 2022 г. проект </a:t>
            </a:r>
            <a:r>
              <a:rPr lang="ru-RU" sz="1300" b="1" dirty="0">
                <a:solidFill>
                  <a:srgbClr val="E74825"/>
                </a:solidFill>
              </a:rPr>
              <a:t>стартовал в новом </a:t>
            </a:r>
            <a:r>
              <a:rPr lang="ru-RU" sz="1300" b="1" dirty="0" smtClean="0">
                <a:solidFill>
                  <a:srgbClr val="E74825"/>
                </a:solidFill>
              </a:rPr>
              <a:t>формате</a:t>
            </a:r>
            <a:endParaRPr lang="ru-RU" sz="1300" b="1" dirty="0">
              <a:solidFill>
                <a:srgbClr val="E7482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7243" y="2302930"/>
            <a:ext cx="156164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E74825"/>
                </a:solidFill>
              </a:rPr>
              <a:t>для тренировок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988918" y="267494"/>
            <a:ext cx="2846504" cy="4536504"/>
            <a:chOff x="6012170" y="267494"/>
            <a:chExt cx="2823252" cy="449944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</p:spPr>
        </p:pic>
        <p:grpSp>
          <p:nvGrpSpPr>
            <p:cNvPr id="574" name="Google Shape;574;g1085bbaee28_10_0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575" name="Google Shape;575;g1085bbaee28_10_0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g1085bbaee28_10_0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7" name="Google Shape;577;g1085bbaee28_10_0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578" name="Google Shape;578;g1085bbaee28_10_0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g1085bbaee28_10_0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033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87" y="604987"/>
            <a:ext cx="2872714" cy="19151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61" y="2534177"/>
            <a:ext cx="2870540" cy="1913694"/>
          </a:xfrm>
          <a:prstGeom prst="rect">
            <a:avLst/>
          </a:prstGeom>
        </p:spPr>
      </p:pic>
      <p:sp>
        <p:nvSpPr>
          <p:cNvPr id="508" name="Google Shape;508;g1082862a88a_12_0"/>
          <p:cNvSpPr/>
          <p:nvPr/>
        </p:nvSpPr>
        <p:spPr>
          <a:xfrm rot="10800000">
            <a:off x="357130" y="3493978"/>
            <a:ext cx="5509849" cy="96598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1082862a88a_12_0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1082862a88a_12_0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>
                <a:solidFill>
                  <a:srgbClr val="E74825"/>
                </a:solidFill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1082862a88a_12_0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g1082862a88a_12_0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5" name="Google Shape;515;g1082862a88a_12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082862a88a_12_0"/>
          <p:cNvSpPr/>
          <p:nvPr/>
        </p:nvSpPr>
        <p:spPr>
          <a:xfrm>
            <a:off x="278165" y="1832916"/>
            <a:ext cx="5667780" cy="157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</a:pPr>
            <a:r>
              <a:rPr lang="ru-RU" sz="1100" b="1" dirty="0" smtClean="0">
                <a:solidFill>
                  <a:srgbClr val="623B2A"/>
                </a:solidFill>
              </a:rPr>
              <a:t>Ключевым инструментом в </a:t>
            </a:r>
            <a:r>
              <a:rPr lang="ru-RU" sz="1100" b="1" dirty="0">
                <a:solidFill>
                  <a:srgbClr val="623B2A"/>
                </a:solidFill>
              </a:rPr>
              <a:t>адаптации и социализации становится трудовая занятость: </a:t>
            </a:r>
            <a:r>
              <a:rPr lang="ru-RU" sz="1100" dirty="0">
                <a:solidFill>
                  <a:srgbClr val="623B2A"/>
                </a:solidFill>
              </a:rPr>
              <a:t>работа помогает </a:t>
            </a:r>
            <a:r>
              <a:rPr lang="ru-RU" sz="1100" dirty="0" smtClean="0">
                <a:solidFill>
                  <a:srgbClr val="623B2A"/>
                </a:solidFill>
              </a:rPr>
              <a:t>реализовать </a:t>
            </a:r>
            <a:r>
              <a:rPr lang="ru-RU" sz="1100" dirty="0">
                <a:solidFill>
                  <a:srgbClr val="623B2A"/>
                </a:solidFill>
              </a:rPr>
              <a:t>личностный потенциал, обрести независимость </a:t>
            </a:r>
            <a:r>
              <a:rPr lang="ru-RU" sz="1100" dirty="0" smtClean="0">
                <a:solidFill>
                  <a:srgbClr val="623B2A"/>
                </a:solidFill>
              </a:rPr>
              <a:t>и уверенность в </a:t>
            </a:r>
            <a:r>
              <a:rPr lang="ru-RU" sz="1100" dirty="0">
                <a:solidFill>
                  <a:srgbClr val="623B2A"/>
                </a:solidFill>
              </a:rPr>
              <a:t>собственных силах</a:t>
            </a:r>
            <a:r>
              <a:rPr lang="ru-RU" sz="1100" dirty="0" smtClean="0">
                <a:solidFill>
                  <a:srgbClr val="623B2A"/>
                </a:solidFill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ts val="1200"/>
              </a:spcBef>
            </a:pPr>
            <a:r>
              <a:rPr lang="ru-RU" sz="1100" dirty="0">
                <a:solidFill>
                  <a:srgbClr val="623B2A"/>
                </a:solidFill>
              </a:rPr>
              <a:t>На Премии </a:t>
            </a:r>
            <a:r>
              <a:rPr lang="ru-RU" sz="1100" b="1" dirty="0" smtClean="0">
                <a:solidFill>
                  <a:srgbClr val="623B2A"/>
                </a:solidFill>
              </a:rPr>
              <a:t>HR-бренд-2021</a:t>
            </a:r>
            <a:r>
              <a:rPr lang="ru-RU" sz="1100" dirty="0" smtClean="0">
                <a:solidFill>
                  <a:srgbClr val="623B2A"/>
                </a:solidFill>
              </a:rPr>
              <a:t> </a:t>
            </a:r>
            <a:r>
              <a:rPr lang="ru-RU" sz="1100" dirty="0">
                <a:solidFill>
                  <a:srgbClr val="623B2A"/>
                </a:solidFill>
              </a:rPr>
              <a:t>«Мои Документы» стали победителями </a:t>
            </a:r>
            <a:r>
              <a:rPr lang="ru-RU" sz="1100" dirty="0" smtClean="0">
                <a:solidFill>
                  <a:srgbClr val="623B2A"/>
                </a:solidFill>
              </a:rPr>
              <a:t/>
            </a:r>
            <a:br>
              <a:rPr lang="ru-RU" sz="1100" dirty="0" smtClean="0">
                <a:solidFill>
                  <a:srgbClr val="623B2A"/>
                </a:solidFill>
              </a:rPr>
            </a:br>
            <a:r>
              <a:rPr lang="ru-RU" sz="1100" dirty="0" smtClean="0">
                <a:solidFill>
                  <a:srgbClr val="623B2A"/>
                </a:solidFill>
              </a:rPr>
              <a:t>в </a:t>
            </a:r>
            <a:r>
              <a:rPr lang="ru-RU" sz="1100" dirty="0">
                <a:solidFill>
                  <a:srgbClr val="623B2A"/>
                </a:solidFill>
              </a:rPr>
              <a:t>номинации «Равные возможности».  Ее получают только те работодатели, которые обеспечивают лучшие условия труда людям с инвалидностью. </a:t>
            </a:r>
            <a:r>
              <a:rPr lang="ru-RU" sz="1100" dirty="0" smtClean="0">
                <a:solidFill>
                  <a:srgbClr val="623B2A"/>
                </a:solidFill>
              </a:rPr>
              <a:t> </a:t>
            </a:r>
            <a:endParaRPr sz="1100" dirty="0">
              <a:solidFill>
                <a:srgbClr val="623B2A"/>
              </a:solidFill>
            </a:endParaRPr>
          </a:p>
        </p:txBody>
      </p:sp>
      <p:sp>
        <p:nvSpPr>
          <p:cNvPr id="519" name="Google Shape;519;g1082862a88a_12_0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1082862a88a_12_0"/>
          <p:cNvSpPr/>
          <p:nvPr/>
        </p:nvSpPr>
        <p:spPr>
          <a:xfrm>
            <a:off x="497058" y="3578787"/>
            <a:ext cx="5697416" cy="83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1300" b="1" dirty="0" smtClean="0">
                <a:solidFill>
                  <a:srgbClr val="623B2A"/>
                </a:solidFill>
              </a:rPr>
              <a:t>Сейчас 2 воспитанника психоневрологических интернатов работают в  МФЦ </a:t>
            </a:r>
            <a:r>
              <a:rPr lang="ru-RU" sz="1300" b="1" dirty="0" err="1" smtClean="0">
                <a:solidFill>
                  <a:srgbClr val="623B2A"/>
                </a:solidFill>
              </a:rPr>
              <a:t>Некрасовка</a:t>
            </a:r>
            <a:r>
              <a:rPr lang="ru-RU" sz="1300" b="1" dirty="0" smtClean="0">
                <a:solidFill>
                  <a:srgbClr val="623B2A"/>
                </a:solidFill>
              </a:rPr>
              <a:t>. </a:t>
            </a:r>
            <a:endParaRPr lang="ru-RU" sz="1300" b="1" dirty="0">
              <a:solidFill>
                <a:srgbClr val="E74825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16014" y="4803998"/>
            <a:ext cx="606330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6070877" y="250308"/>
            <a:ext cx="1180245" cy="1159328"/>
            <a:chOff x="395536" y="195486"/>
            <a:chExt cx="1687116" cy="1656184"/>
          </a:xfrm>
          <a:effectLst/>
        </p:grpSpPr>
        <p:sp>
          <p:nvSpPr>
            <p:cNvPr id="20" name="Полилиния 19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23" name="Полилиния 22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Google Shape;494;p12"/>
          <p:cNvSpPr/>
          <p:nvPr/>
        </p:nvSpPr>
        <p:spPr>
          <a:xfrm>
            <a:off x="179512" y="267494"/>
            <a:ext cx="58913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500"/>
            </a:pPr>
            <a:r>
              <a:rPr lang="ru-RU" sz="1200" b="1" dirty="0">
                <a:solidFill>
                  <a:srgbClr val="561C0E"/>
                </a:solidFill>
              </a:rPr>
              <a:t>СОПРОВОЖДАЕМОЕ ТРУДОУСТРОЙСТВО ВОСПИТАННИКОВ </a:t>
            </a:r>
            <a:r>
              <a:rPr lang="ru-RU" sz="1200" b="1" dirty="0" smtClean="0">
                <a:solidFill>
                  <a:srgbClr val="561C0E"/>
                </a:solidFill>
              </a:rPr>
              <a:t>ПНИ В МФЦ НЕКРАСОВКА</a:t>
            </a:r>
            <a:endParaRPr lang="ru-RU" sz="1200" b="1" dirty="0">
              <a:solidFill>
                <a:srgbClr val="561C0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129" y="794426"/>
            <a:ext cx="5509850" cy="1068266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0086" y="879685"/>
            <a:ext cx="52483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</a:rPr>
              <a:t>Проект по трудоустройству проживающих </a:t>
            </a:r>
            <a:r>
              <a:rPr lang="en-US" sz="1300" b="1" dirty="0" smtClean="0">
                <a:solidFill>
                  <a:schemeClr val="bg1"/>
                </a:solidFill>
              </a:rPr>
              <a:t/>
            </a:r>
            <a:br>
              <a:rPr lang="en-US" sz="1300" b="1" dirty="0" smtClean="0">
                <a:solidFill>
                  <a:schemeClr val="bg1"/>
                </a:solidFill>
              </a:rPr>
            </a:br>
            <a:r>
              <a:rPr lang="ru-RU" sz="1300" b="1" dirty="0" smtClean="0">
                <a:solidFill>
                  <a:schemeClr val="bg1"/>
                </a:solidFill>
              </a:rPr>
              <a:t>в </a:t>
            </a:r>
            <a:r>
              <a:rPr lang="ru-RU" sz="1300" b="1" dirty="0">
                <a:solidFill>
                  <a:schemeClr val="bg1"/>
                </a:solidFill>
              </a:rPr>
              <a:t>психоневрологических интернатах </a:t>
            </a:r>
            <a:r>
              <a:rPr lang="ru-RU" sz="1300" dirty="0">
                <a:solidFill>
                  <a:schemeClr val="bg1"/>
                </a:solidFill>
              </a:rPr>
              <a:t>направлен </a:t>
            </a:r>
            <a:r>
              <a:rPr lang="en-US" sz="1300" dirty="0" smtClean="0">
                <a:solidFill>
                  <a:schemeClr val="bg1"/>
                </a:solidFill>
              </a:rPr>
              <a:t/>
            </a:r>
            <a:br>
              <a:rPr lang="en-US" sz="1300" dirty="0" smtClean="0">
                <a:solidFill>
                  <a:schemeClr val="bg1"/>
                </a:solidFill>
              </a:rPr>
            </a:br>
            <a:r>
              <a:rPr lang="ru-RU" sz="1300" dirty="0" smtClean="0">
                <a:solidFill>
                  <a:schemeClr val="bg1"/>
                </a:solidFill>
              </a:rPr>
              <a:t>на </a:t>
            </a:r>
            <a:r>
              <a:rPr lang="ru-RU" sz="1300" dirty="0">
                <a:solidFill>
                  <a:schemeClr val="bg1"/>
                </a:solidFill>
              </a:rPr>
              <a:t>создание беспрепятственного пространства </a:t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>для жизни людей с ментальными </a:t>
            </a:r>
            <a:r>
              <a:rPr lang="ru-RU" sz="1300" dirty="0" smtClean="0">
                <a:solidFill>
                  <a:schemeClr val="bg1"/>
                </a:solidFill>
              </a:rPr>
              <a:t>особенностями </a:t>
            </a:r>
            <a:endParaRPr lang="ru-RU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1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 flipV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323528" y="919318"/>
            <a:ext cx="239053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6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260" y="3275639"/>
            <a:ext cx="307974" cy="3079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1227" y="2774739"/>
            <a:ext cx="360040" cy="360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798" y="2181275"/>
            <a:ext cx="392899" cy="39422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85259" y="2071445"/>
            <a:ext cx="429667" cy="42966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96684" y="3779857"/>
            <a:ext cx="406817" cy="40681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1933" y="2575501"/>
            <a:ext cx="476319" cy="47631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61571" y="3758061"/>
            <a:ext cx="399353" cy="3993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5577" y="3254666"/>
            <a:ext cx="369031" cy="320812"/>
          </a:xfrm>
          <a:prstGeom prst="rect">
            <a:avLst/>
          </a:prstGeom>
        </p:spPr>
      </p:pic>
      <p:sp>
        <p:nvSpPr>
          <p:cNvPr id="51" name="Объект 6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Пульты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оценки качества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2" name="Объект 6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rgbClr val="561C0E"/>
                </a:solidFill>
              </a:rPr>
              <a:t>E-mail</a:t>
            </a:r>
            <a:r>
              <a:rPr lang="ru-RU" b="0" i="1" cap="none" dirty="0">
                <a:solidFill>
                  <a:srgbClr val="561C0E"/>
                </a:solidFill>
              </a:rPr>
              <a:t> </a:t>
            </a:r>
            <a:r>
              <a:rPr lang="en-US" b="0" i="1" cap="none" dirty="0">
                <a:solidFill>
                  <a:srgbClr val="561C0E"/>
                </a:solidFill>
              </a:rPr>
              <a:t>/</a:t>
            </a:r>
            <a:r>
              <a:rPr lang="ru-RU" b="0" i="1" cap="none" dirty="0">
                <a:solidFill>
                  <a:srgbClr val="561C0E"/>
                </a:solidFill>
              </a:rPr>
              <a:t> Почта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3" name="Объект 6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4" name="Объект 6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5" name="Объект 6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56" name="Объект 6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57" name="Объект 6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Горячая линия</a:t>
            </a:r>
          </a:p>
        </p:txBody>
      </p:sp>
      <p:sp>
        <p:nvSpPr>
          <p:cNvPr id="58" name="Объект 6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600" b="1" dirty="0" smtClean="0">
                  <a:solidFill>
                    <a:srgbClr val="E74825"/>
                  </a:solidFill>
                </a:rPr>
                <a:t>97%</a:t>
              </a:r>
              <a:endParaRPr lang="ru-RU" sz="4600" dirty="0">
                <a:solidFill>
                  <a:srgbClr val="E74825"/>
                </a:solidFill>
              </a:endParaRPr>
            </a:p>
          </p:txBody>
        </p:sp>
        <p:sp>
          <p:nvSpPr>
            <p:cNvPr id="61" name="Объект 6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821576" y="4813324"/>
            <a:ext cx="433459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513;g1082862a88a_12_0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494;p12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85" y="589897"/>
            <a:ext cx="2156884" cy="241991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43" y="2901741"/>
            <a:ext cx="2153326" cy="19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1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1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9" name="Google Shape;7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6"/>
          <p:cNvSpPr txBox="1">
            <a:spLocks noEditPoints="1"/>
          </p:cNvSpPr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ru-RU" sz="2800" i="1" dirty="0" smtClean="0">
                <a:solidFill>
                  <a:srgbClr val="623B2A"/>
                </a:solidFill>
              </a:rPr>
              <a:t>С заботой</a:t>
            </a:r>
            <a:br>
              <a:rPr lang="ru-RU" sz="2800" i="1" dirty="0" smtClean="0">
                <a:solidFill>
                  <a:srgbClr val="623B2A"/>
                </a:solidFill>
              </a:rPr>
            </a:br>
            <a:r>
              <a:rPr lang="ru-RU" sz="2800" i="1" dirty="0" smtClean="0">
                <a:solidFill>
                  <a:srgbClr val="623B2A"/>
                </a:solidFill>
              </a:rPr>
              <a:t>о жителях</a:t>
            </a:r>
            <a:endParaRPr lang="ru-RU" sz="2800" i="1" dirty="0">
              <a:solidFill>
                <a:srgbClr val="623B2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0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err="1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Некрасовка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54538" y="1275000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984605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3037428"/>
            <a:ext cx="1433233" cy="87049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посетителей за 2022</a:t>
            </a:r>
            <a:r>
              <a:rPr lang="ru-RU" sz="2400" b="1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156403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530096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30485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281138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34309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80375" y="3975283"/>
            <a:ext cx="2151002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370256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35768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bject 26"/>
          <p:cNvSpPr txBox="1"/>
          <p:nvPr/>
        </p:nvSpPr>
        <p:spPr>
          <a:xfrm>
            <a:off x="467544" y="2040389"/>
            <a:ext cx="151216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сотрудников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979712" y="242773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bject 26"/>
          <p:cNvSpPr txBox="1"/>
          <p:nvPr/>
        </p:nvSpPr>
        <p:spPr>
          <a:xfrm>
            <a:off x="2380375" y="2040389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6"/>
          <p:cNvSpPr txBox="1"/>
          <p:nvPr/>
        </p:nvSpPr>
        <p:spPr>
          <a:xfrm>
            <a:off x="5148064" y="2567728"/>
            <a:ext cx="3844903" cy="141423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</a:p>
          <a:p>
            <a:pPr marL="19865"/>
            <a:r>
              <a:rPr lang="ru-RU" sz="2400" b="1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Некрасовка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размещаются службы:</a:t>
            </a:r>
          </a:p>
          <a:p>
            <a:pPr marL="19865"/>
            <a:r>
              <a:rPr lang="ru-RU" sz="9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5615" indent="-285750">
              <a:buFontTx/>
              <a:buChar char="-"/>
            </a:pPr>
            <a:r>
              <a:rPr lang="ru-RU" sz="2000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вопросам миграции по району </a:t>
            </a:r>
            <a:r>
              <a:rPr lang="ru-RU" sz="2000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Некрасовка</a:t>
            </a:r>
            <a:endParaRPr lang="ru-RU" sz="2000" baseline="-8258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615" indent="-285750">
              <a:buFontTx/>
              <a:buChar char="-"/>
            </a:pPr>
            <a:r>
              <a:rPr lang="ru-RU" sz="2000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 населения по району Выхино-Жулебино</a:t>
            </a:r>
          </a:p>
        </p:txBody>
      </p: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err="1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Некрасовка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430447"/>
            <a:ext cx="3242270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слуги за 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2022 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год </a:t>
            </a:r>
            <a:endParaRPr lang="ru-RU" sz="1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914" y="1419622"/>
            <a:ext cx="7510289" cy="34563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45854"/>
              </p:ext>
            </p:extLst>
          </p:nvPr>
        </p:nvGraphicFramePr>
        <p:xfrm>
          <a:off x="459914" y="1563639"/>
          <a:ext cx="8288549" cy="2279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442"/>
                <a:gridCol w="5669753"/>
                <a:gridCol w="1897354"/>
              </a:tblGrid>
              <a:tr h="594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направления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</a:t>
                      </a:r>
                      <a:endParaRPr lang="ru-RU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Ведомственное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направление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151 800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</a:rPr>
                        <a:t>Социальное направление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93531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</a:rPr>
                        <a:t>Универсальное направление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74876</a:t>
                      </a:r>
                      <a:endParaRPr lang="ru-RU" sz="2000" b="1" u="none" strike="noStrike" dirty="0">
                        <a:effectLst/>
                      </a:endParaRPr>
                    </a:p>
                  </a:txBody>
                  <a:tcPr marL="9233" marR="9233" marT="923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9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5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85" name="Google Shape;285;p5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286" name="Google Shape;286;p5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подарок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 txBox="1"/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кофе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8" name="Google Shape;2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"/>
          <p:cNvSpPr txBox="1"/>
          <p:nvPr/>
        </p:nvSpPr>
        <p:spPr>
          <a:xfrm>
            <a:off x="2699792" y="3938271"/>
            <a:ext cx="2111246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более </a:t>
            </a:r>
            <a:r>
              <a:rPr lang="ru-RU" sz="16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15минут </a:t>
            </a:r>
            <a:r>
              <a:rPr lang="en-US" sz="16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&lt; 4%</a:t>
            </a:r>
            <a:r>
              <a:rPr lang="ru-RU" sz="16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294" name="Google Shape;294;p5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2" name="Google Shape;30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5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711849" y="4803998"/>
            <a:ext cx="618063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66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4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242" name="Google Shape;242;p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4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45" name="Google Shape;245;p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4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70662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6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99167"/>
              </p:ext>
            </p:extLst>
          </p:nvPr>
        </p:nvGraphicFramePr>
        <p:xfrm>
          <a:off x="528898" y="95651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326" name="Google Shape;326;p6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327" name="Google Shape;327;p6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6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5204" y="965496"/>
            <a:ext cx="954890" cy="89583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7386" y="987574"/>
            <a:ext cx="974110" cy="91318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037" y="3340916"/>
            <a:ext cx="1000837" cy="93824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532" y="1010496"/>
            <a:ext cx="974110" cy="91318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764" y="2139702"/>
            <a:ext cx="974110" cy="91318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6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7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89" name="TextBox 109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95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</a:t>
            </a:r>
            <a:r>
              <a:rPr lang="ru-RU" sz="1500" b="1" cap="all" dirty="0" smtClean="0">
                <a:solidFill>
                  <a:srgbClr val="561C0E"/>
                </a:solidFill>
              </a:rPr>
              <a:t>» в МФЦ </a:t>
            </a:r>
            <a:r>
              <a:rPr lang="ru-RU" sz="1500" b="1" cap="all" dirty="0" err="1" smtClean="0">
                <a:solidFill>
                  <a:srgbClr val="561C0E"/>
                </a:solidFill>
              </a:rPr>
              <a:t>Некрасовка</a:t>
            </a:r>
            <a:r>
              <a:rPr lang="ru-RU" sz="1500" b="1" cap="all" dirty="0" smtClean="0">
                <a:solidFill>
                  <a:srgbClr val="561C0E"/>
                </a:solidFill>
              </a:rPr>
              <a:t>)</a:t>
            </a:r>
            <a:endParaRPr lang="ru-RU" sz="1500" b="1" cap="all" dirty="0">
              <a:solidFill>
                <a:srgbClr val="561C0E"/>
              </a:solidFill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5308" y="2283718"/>
            <a:ext cx="907710" cy="85093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28327" y="3438647"/>
            <a:ext cx="912170" cy="85576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3507854"/>
            <a:ext cx="897295" cy="841175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2251840"/>
            <a:ext cx="955750" cy="895974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611560" y="4803998"/>
            <a:ext cx="828092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44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err="1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Некрасовка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6"/>
            <a:ext cx="3536608" cy="9843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339502"/>
            <a:ext cx="3242270" cy="632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Самые востребованные в МФЦ района </a:t>
            </a:r>
            <a:r>
              <a:rPr lang="ru-RU" sz="18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Некрасовка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услуги за 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2022 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год </a:t>
            </a:r>
            <a:endParaRPr lang="ru-RU" sz="1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914" y="1419622"/>
            <a:ext cx="7510289" cy="34563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9333"/>
              </p:ext>
            </p:extLst>
          </p:nvPr>
        </p:nvGraphicFramePr>
        <p:xfrm>
          <a:off x="2771800" y="1310320"/>
          <a:ext cx="4563667" cy="3646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149"/>
                <a:gridCol w="4048518"/>
              </a:tblGrid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Регистрация по месту жительства/пребывания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жилищного учета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Оформление социальной карты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3" marR="9233" marT="9233" marB="0" anchor="ctr"/>
                </a:tc>
              </a:tr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Миграционный учет на срок до 90 дней (первичный прием)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3" marR="9233" marT="9233" marB="0" anchor="ctr"/>
                </a:tc>
              </a:tr>
              <a:tr h="470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Кадастровый учет и/или регистрация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</a:tr>
              <a:tr h="45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гражданам субсидий на оплату жилого помещения и коммунальных услуг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</a:tr>
              <a:tr h="45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доступа к подсистеме «Личный кабинет» Портала города Москвы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3" marR="9233" marT="9233" marB="0" anchor="ctr"/>
                </a:tc>
              </a:tr>
              <a:tr h="45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623B2A"/>
                          </a:solidFill>
                          <a:effectLst/>
                          <a:latin typeface="+mn-lt"/>
                        </a:rPr>
                        <a:t>Предоставление сведений из реестра недвижимости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623B2A"/>
                          </a:solidFill>
                          <a:effectLst/>
                          <a:latin typeface="+mn-lt"/>
                        </a:rPr>
                        <a:t> (ЕГРН)</a:t>
                      </a:r>
                      <a:endParaRPr lang="ru-RU" sz="1400" b="0" i="0" u="none" strike="noStrike" dirty="0">
                        <a:solidFill>
                          <a:srgbClr val="623B2A"/>
                        </a:solidFill>
                        <a:effectLst/>
                        <a:latin typeface="+mn-lt"/>
                      </a:endParaRPr>
                    </a:p>
                  </a:txBody>
                  <a:tcPr marL="9233" marR="9233" marT="923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25;p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</p:spPr>
        </p:pic>
        <p:grpSp>
          <p:nvGrpSpPr>
            <p:cNvPr id="38" name="Google Shape;531;p13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39" name="Google Shape;532;p13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33;p13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534;p13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70" name="Google Shape;535;p13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36;p13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 flipV="1">
            <a:off x="260492" y="2372944"/>
            <a:ext cx="3100463" cy="2076423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260492" y="1210207"/>
            <a:ext cx="3100464" cy="792087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6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cap="none" dirty="0" smtClean="0">
                <a:solidFill>
                  <a:schemeClr val="bg1"/>
                </a:solidFill>
              </a:rPr>
              <a:t>МФЦ района </a:t>
            </a:r>
            <a:r>
              <a:rPr lang="ru-RU" cap="none" dirty="0" err="1" smtClean="0">
                <a:solidFill>
                  <a:schemeClr val="bg1"/>
                </a:solidFill>
              </a:rPr>
              <a:t>Некрасовка</a:t>
            </a:r>
            <a:r>
              <a:rPr lang="ru-RU" cap="none" dirty="0" smtClean="0">
                <a:solidFill>
                  <a:schemeClr val="bg1"/>
                </a:solidFill>
              </a:rPr>
              <a:t> </a:t>
            </a:r>
            <a:r>
              <a:rPr lang="ru-RU" cap="none" dirty="0" smtClean="0">
                <a:solidFill>
                  <a:schemeClr val="bg1"/>
                </a:solidFill>
              </a:rPr>
              <a:t/>
            </a:r>
            <a:br>
              <a:rPr lang="ru-RU" cap="none" dirty="0" smtClean="0">
                <a:solidFill>
                  <a:schemeClr val="bg1"/>
                </a:solidFill>
              </a:rPr>
            </a:br>
            <a:r>
              <a:rPr lang="ru-RU" cap="none" dirty="0" smtClean="0">
                <a:solidFill>
                  <a:schemeClr val="bg1"/>
                </a:solidFill>
              </a:rPr>
              <a:t>ПРОИЗВОДЯТ НАЧИСЛЕНИЯ ПО </a:t>
            </a:r>
            <a:endParaRPr lang="ru-RU" cap="none" dirty="0">
              <a:solidFill>
                <a:schemeClr val="bg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106260" y="1285553"/>
            <a:ext cx="3242270" cy="663346"/>
            <a:chOff x="455909" y="2573064"/>
            <a:chExt cx="3242270" cy="66334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55909" y="2713741"/>
              <a:ext cx="1818615" cy="348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E74825"/>
                  </a:solidFill>
                </a:rPr>
                <a:t>47 330</a:t>
              </a:r>
              <a:endParaRPr lang="ru-RU" sz="3200" dirty="0">
                <a:solidFill>
                  <a:srgbClr val="E74825"/>
                </a:solidFill>
              </a:endParaRPr>
            </a:p>
          </p:txBody>
        </p:sp>
        <p:sp>
          <p:nvSpPr>
            <p:cNvPr id="61" name="Объект 6"/>
            <p:cNvSpPr/>
            <p:nvPr/>
          </p:nvSpPr>
          <p:spPr>
            <a:xfrm>
              <a:off x="2426911" y="2573064"/>
              <a:ext cx="1271268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лицевых счетов</a:t>
              </a:r>
            </a:p>
          </p:txBody>
        </p:sp>
      </p:grpSp>
      <p:sp>
        <p:nvSpPr>
          <p:cNvPr id="72" name="Google Shape;430;p9"/>
          <p:cNvSpPr/>
          <p:nvPr/>
        </p:nvSpPr>
        <p:spPr>
          <a:xfrm>
            <a:off x="340344" y="2507851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ru-RU" b="1" dirty="0" smtClean="0">
                <a:solidFill>
                  <a:srgbClr val="E74825"/>
                </a:solidFill>
              </a:rPr>
              <a:t>С 28 АПРЕЛЯ 2022 г. </a:t>
            </a:r>
          </a:p>
          <a:p>
            <a:pPr lvl="0" algn="just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ru-RU" sz="1100" dirty="0" smtClean="0">
                <a:solidFill>
                  <a:srgbClr val="561C0E"/>
                </a:solidFill>
              </a:rPr>
              <a:t>при расчете начислений через </a:t>
            </a:r>
            <a:r>
              <a:rPr lang="ru-RU" sz="1100" dirty="0">
                <a:solidFill>
                  <a:srgbClr val="561C0E"/>
                </a:solidFill>
              </a:rPr>
              <a:t>центры </a:t>
            </a:r>
            <a:r>
              <a:rPr lang="ru-RU" sz="1100" dirty="0" err="1" smtClean="0">
                <a:solidFill>
                  <a:srgbClr val="561C0E"/>
                </a:solidFill>
              </a:rPr>
              <a:t>госуслуг</a:t>
            </a:r>
            <a:r>
              <a:rPr lang="ru-RU" sz="1100" dirty="0" smtClean="0">
                <a:solidFill>
                  <a:srgbClr val="561C0E"/>
                </a:solidFill>
              </a:rPr>
              <a:t> </a:t>
            </a:r>
            <a:r>
              <a:rPr lang="ru-RU" sz="1100" dirty="0">
                <a:solidFill>
                  <a:srgbClr val="561C0E"/>
                </a:solidFill>
              </a:rPr>
              <a:t>граждане </a:t>
            </a:r>
            <a:r>
              <a:rPr lang="ru-RU" sz="1100" dirty="0" smtClean="0">
                <a:solidFill>
                  <a:srgbClr val="561C0E"/>
                </a:solidFill>
              </a:rPr>
              <a:t>могут получать </a:t>
            </a:r>
            <a:br>
              <a:rPr lang="ru-RU" sz="1100" dirty="0" smtClean="0">
                <a:solidFill>
                  <a:srgbClr val="561C0E"/>
                </a:solidFill>
              </a:rPr>
            </a:br>
            <a:r>
              <a:rPr lang="ru-RU" sz="1100" dirty="0" smtClean="0">
                <a:solidFill>
                  <a:srgbClr val="561C0E"/>
                </a:solidFill>
              </a:rPr>
              <a:t>в </a:t>
            </a:r>
            <a:r>
              <a:rPr lang="ru-RU" sz="1100" dirty="0">
                <a:solidFill>
                  <a:srgbClr val="561C0E"/>
                </a:solidFill>
              </a:rPr>
              <a:t>личном кабинете на портале </a:t>
            </a:r>
            <a:r>
              <a:rPr lang="ru-RU" sz="1100" b="1" dirty="0">
                <a:solidFill>
                  <a:srgbClr val="E74825"/>
                </a:solidFill>
              </a:rPr>
              <a:t>mos.ru</a:t>
            </a:r>
            <a:r>
              <a:rPr lang="ru-RU" sz="1100" dirty="0">
                <a:solidFill>
                  <a:srgbClr val="561C0E"/>
                </a:solidFill>
              </a:rPr>
              <a:t> </a:t>
            </a:r>
            <a:r>
              <a:rPr lang="ru-RU" sz="1100" b="1" dirty="0">
                <a:solidFill>
                  <a:srgbClr val="561C0E"/>
                </a:solidFill>
              </a:rPr>
              <a:t>справку </a:t>
            </a:r>
            <a:r>
              <a:rPr lang="ru-RU" sz="1100" b="1" dirty="0" smtClean="0">
                <a:solidFill>
                  <a:srgbClr val="561C0E"/>
                </a:solidFill>
              </a:rPr>
              <a:t>о наличии/отсутствии задолженности/переплаты за </a:t>
            </a:r>
            <a:r>
              <a:rPr lang="ru-RU" sz="1100" b="1" dirty="0">
                <a:solidFill>
                  <a:srgbClr val="561C0E"/>
                </a:solidFill>
              </a:rPr>
              <a:t>жилищно-коммунальные и иные </a:t>
            </a:r>
            <a:r>
              <a:rPr lang="ru-RU" sz="1100" b="1" dirty="0" smtClean="0">
                <a:solidFill>
                  <a:srgbClr val="561C0E"/>
                </a:solidFill>
              </a:rPr>
              <a:t>услуги</a:t>
            </a:r>
            <a:r>
              <a:rPr lang="ru-RU" sz="1100" dirty="0" smtClean="0">
                <a:solidFill>
                  <a:srgbClr val="561C0E"/>
                </a:solidFill>
              </a:rPr>
              <a:t>.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sp>
        <p:nvSpPr>
          <p:cNvPr id="73" name="Google Shape;430;p9"/>
          <p:cNvSpPr/>
          <p:nvPr/>
        </p:nvSpPr>
        <p:spPr>
          <a:xfrm>
            <a:off x="3597964" y="2326598"/>
            <a:ext cx="2653823" cy="200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</a:pPr>
            <a:r>
              <a:rPr lang="ru-RU" sz="1100" b="1" dirty="0" smtClean="0">
                <a:solidFill>
                  <a:srgbClr val="561C0E"/>
                </a:solidFill>
              </a:rPr>
              <a:t>Ранее </a:t>
            </a:r>
            <a:r>
              <a:rPr lang="ru-RU" sz="1100" b="1" dirty="0">
                <a:solidFill>
                  <a:srgbClr val="561C0E"/>
                </a:solidFill>
              </a:rPr>
              <a:t>при получении информации </a:t>
            </a:r>
            <a:r>
              <a:rPr lang="en-US" sz="1100" dirty="0" smtClean="0">
                <a:solidFill>
                  <a:srgbClr val="561C0E"/>
                </a:solidFill>
              </a:rPr>
              <a:t/>
            </a:r>
            <a:br>
              <a:rPr lang="en-US" sz="1100" dirty="0" smtClean="0">
                <a:solidFill>
                  <a:srgbClr val="561C0E"/>
                </a:solidFill>
              </a:rPr>
            </a:br>
            <a:r>
              <a:rPr lang="ru-RU" sz="1100" dirty="0" smtClean="0">
                <a:solidFill>
                  <a:srgbClr val="561C0E"/>
                </a:solidFill>
              </a:rPr>
              <a:t>о </a:t>
            </a:r>
            <a:r>
              <a:rPr lang="ru-RU" sz="1100" dirty="0">
                <a:solidFill>
                  <a:srgbClr val="561C0E"/>
                </a:solidFill>
              </a:rPr>
              <a:t>задолженности в центрах </a:t>
            </a:r>
            <a:r>
              <a:rPr lang="ru-RU" sz="1100" dirty="0" err="1">
                <a:solidFill>
                  <a:srgbClr val="561C0E"/>
                </a:solidFill>
              </a:rPr>
              <a:t>госуслуг</a:t>
            </a:r>
            <a:r>
              <a:rPr lang="ru-RU" sz="1100" dirty="0">
                <a:solidFill>
                  <a:srgbClr val="561C0E"/>
                </a:solidFill>
              </a:rPr>
              <a:t> </a:t>
            </a:r>
            <a:r>
              <a:rPr lang="ru-RU" sz="1100" dirty="0" smtClean="0">
                <a:solidFill>
                  <a:srgbClr val="561C0E"/>
                </a:solidFill>
              </a:rPr>
              <a:t>«Мои Документы» </a:t>
            </a:r>
            <a:r>
              <a:rPr lang="ru-RU" sz="1100" dirty="0">
                <a:solidFill>
                  <a:srgbClr val="561C0E"/>
                </a:solidFill>
              </a:rPr>
              <a:t>официальные сведения </a:t>
            </a:r>
            <a:r>
              <a:rPr lang="ru-RU" sz="1100" dirty="0" smtClean="0">
                <a:solidFill>
                  <a:srgbClr val="561C0E"/>
                </a:solidFill>
              </a:rPr>
              <a:t>о </a:t>
            </a:r>
            <a:r>
              <a:rPr lang="ru-RU" sz="1100" dirty="0">
                <a:solidFill>
                  <a:srgbClr val="561C0E"/>
                </a:solidFill>
              </a:rPr>
              <a:t>переплате </a:t>
            </a:r>
            <a:r>
              <a:rPr lang="ru-RU" sz="1100" dirty="0" smtClean="0">
                <a:solidFill>
                  <a:srgbClr val="561C0E"/>
                </a:solidFill>
              </a:rPr>
              <a:t>не </a:t>
            </a:r>
            <a:r>
              <a:rPr lang="ru-RU" sz="1100" dirty="0">
                <a:solidFill>
                  <a:srgbClr val="561C0E"/>
                </a:solidFill>
              </a:rPr>
              <a:t>предоставлялись </a:t>
            </a:r>
            <a:r>
              <a:rPr lang="ru-RU" sz="1100" dirty="0" smtClean="0">
                <a:solidFill>
                  <a:srgbClr val="561C0E"/>
                </a:solidFill>
              </a:rPr>
              <a:t>(</a:t>
            </a:r>
            <a:r>
              <a:rPr lang="ru-RU" sz="1100" dirty="0">
                <a:solidFill>
                  <a:srgbClr val="561C0E"/>
                </a:solidFill>
              </a:rPr>
              <a:t>переплата просто учитывалась </a:t>
            </a:r>
            <a:r>
              <a:rPr lang="ru-RU" sz="1100" dirty="0" smtClean="0">
                <a:solidFill>
                  <a:srgbClr val="561C0E"/>
                </a:solidFill>
              </a:rPr>
              <a:t>в </a:t>
            </a:r>
            <a:r>
              <a:rPr lang="ru-RU" sz="1100" dirty="0">
                <a:solidFill>
                  <a:srgbClr val="561C0E"/>
                </a:solidFill>
              </a:rPr>
              <a:t>едином платежном документе). Жители по-прежнему </a:t>
            </a:r>
            <a:r>
              <a:rPr lang="ru-RU" sz="1100" dirty="0" smtClean="0">
                <a:solidFill>
                  <a:srgbClr val="561C0E"/>
                </a:solidFill>
              </a:rPr>
              <a:t>могут </a:t>
            </a:r>
            <a:r>
              <a:rPr lang="ru-RU" sz="1100" dirty="0">
                <a:solidFill>
                  <a:srgbClr val="561C0E"/>
                </a:solidFill>
              </a:rPr>
              <a:t>выбрать — получить справку </a:t>
            </a:r>
            <a:r>
              <a:rPr lang="ru-RU" sz="1100" dirty="0" smtClean="0">
                <a:solidFill>
                  <a:srgbClr val="561C0E"/>
                </a:solidFill>
              </a:rPr>
              <a:t/>
            </a:r>
            <a:br>
              <a:rPr lang="ru-RU" sz="1100" dirty="0" smtClean="0">
                <a:solidFill>
                  <a:srgbClr val="561C0E"/>
                </a:solidFill>
              </a:rPr>
            </a:br>
            <a:r>
              <a:rPr lang="ru-RU" sz="1100" b="1" dirty="0" smtClean="0">
                <a:solidFill>
                  <a:srgbClr val="561C0E"/>
                </a:solidFill>
              </a:rPr>
              <a:t>в центрах </a:t>
            </a:r>
            <a:r>
              <a:rPr lang="ru-RU" sz="1100" b="1" dirty="0" err="1" smtClean="0">
                <a:solidFill>
                  <a:srgbClr val="561C0E"/>
                </a:solidFill>
              </a:rPr>
              <a:t>госуслуг</a:t>
            </a:r>
            <a:r>
              <a:rPr lang="ru-RU" sz="1100" b="1" dirty="0" smtClean="0">
                <a:solidFill>
                  <a:srgbClr val="561C0E"/>
                </a:solidFill>
              </a:rPr>
              <a:t> </a:t>
            </a:r>
            <a:r>
              <a:rPr lang="ru-RU" sz="1100" b="1" dirty="0">
                <a:solidFill>
                  <a:srgbClr val="561C0E"/>
                </a:solidFill>
              </a:rPr>
              <a:t>или онлайн </a:t>
            </a:r>
            <a:r>
              <a:rPr lang="ru-RU" sz="1100" b="1" dirty="0" smtClean="0">
                <a:solidFill>
                  <a:srgbClr val="561C0E"/>
                </a:solidFill>
              </a:rPr>
              <a:t/>
            </a:r>
            <a:br>
              <a:rPr lang="ru-RU" sz="1100" b="1" dirty="0" smtClean="0">
                <a:solidFill>
                  <a:srgbClr val="561C0E"/>
                </a:solidFill>
              </a:rPr>
            </a:br>
            <a:r>
              <a:rPr lang="ru-RU" sz="1100" b="1" dirty="0" smtClean="0">
                <a:solidFill>
                  <a:srgbClr val="561C0E"/>
                </a:solidFill>
              </a:rPr>
              <a:t>на </a:t>
            </a:r>
            <a:r>
              <a:rPr lang="ru-RU" sz="1100" b="1" dirty="0">
                <a:solidFill>
                  <a:srgbClr val="561C0E"/>
                </a:solidFill>
              </a:rPr>
              <a:t>портале</a:t>
            </a:r>
            <a:r>
              <a:rPr lang="ru-RU" sz="1100" dirty="0">
                <a:solidFill>
                  <a:srgbClr val="561C0E"/>
                </a:solidFill>
              </a:rPr>
              <a:t> </a:t>
            </a:r>
            <a:r>
              <a:rPr lang="ru-RU" sz="1100" b="1" dirty="0">
                <a:solidFill>
                  <a:srgbClr val="E74825"/>
                </a:solidFill>
              </a:rPr>
              <a:t>mos.ru.</a:t>
            </a:r>
            <a:endParaRPr sz="1100" b="1" i="0" u="none" strike="noStrike" cap="none" dirty="0">
              <a:solidFill>
                <a:srgbClr val="E74825"/>
              </a:solidFill>
              <a:sym typeface="Arial"/>
            </a:endParaRPr>
          </a:p>
        </p:txBody>
      </p:sp>
      <p:pic>
        <p:nvPicPr>
          <p:cNvPr id="25" name="Google Shape;365;p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50"/>
            </a:pPr>
            <a:r>
              <a:rPr lang="ru-RU" sz="1500" b="1" dirty="0">
                <a:solidFill>
                  <a:srgbClr val="561C0E"/>
                </a:solidFill>
              </a:rPr>
              <a:t>РАБОТА С УПРАВЛЯЮЩИМИ </a:t>
            </a:r>
            <a:r>
              <a:rPr lang="ru-RU" sz="1500" b="1" dirty="0" smtClean="0">
                <a:solidFill>
                  <a:srgbClr val="561C0E"/>
                </a:solidFill>
              </a:rPr>
              <a:t>КОМПАНИЯМИ </a:t>
            </a:r>
            <a:r>
              <a:rPr lang="en-US" sz="1500" b="1" dirty="0" smtClean="0">
                <a:solidFill>
                  <a:srgbClr val="561C0E"/>
                </a:solidFill>
              </a:rPr>
              <a:t/>
            </a:r>
            <a:br>
              <a:rPr lang="en-US" sz="1500" b="1" dirty="0" smtClean="0">
                <a:solidFill>
                  <a:srgbClr val="561C0E"/>
                </a:solidFill>
              </a:rPr>
            </a:br>
            <a:r>
              <a:rPr lang="ru-RU" sz="1500" b="1" dirty="0" smtClean="0">
                <a:solidFill>
                  <a:srgbClr val="561C0E"/>
                </a:solidFill>
              </a:rPr>
              <a:t>И </a:t>
            </a:r>
            <a:r>
              <a:rPr lang="ru-RU" sz="1500" b="1" dirty="0">
                <a:solidFill>
                  <a:srgbClr val="561C0E"/>
                </a:solidFill>
              </a:rPr>
              <a:t>ПОСТАВЩИКАМИ УСЛУГ В СФЕРЕ ЖКХ</a:t>
            </a:r>
            <a:endParaRPr lang="ru-RU" sz="1500" dirty="0"/>
          </a:p>
        </p:txBody>
      </p:sp>
      <p:cxnSp>
        <p:nvCxnSpPr>
          <p:cNvPr id="27" name="Google Shape;363;p7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Прямая соединительная линия 30"/>
          <p:cNvCxnSpPr/>
          <p:nvPr/>
        </p:nvCxnSpPr>
        <p:spPr>
          <a:xfrm>
            <a:off x="1625600" y="4830502"/>
            <a:ext cx="6109547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6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3201" y="582480"/>
            <a:ext cx="2833520" cy="1889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437" y="2440143"/>
            <a:ext cx="2831730" cy="2032582"/>
          </a:xfrm>
          <a:prstGeom prst="rect">
            <a:avLst/>
          </a:prstGeom>
        </p:spPr>
      </p:pic>
      <p:sp>
        <p:nvSpPr>
          <p:cNvPr id="439" name="Google Shape;439;p1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347693" y="979869"/>
            <a:ext cx="5592459" cy="21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indent="-171450" algn="just">
              <a:spcAft>
                <a:spcPts val="300"/>
              </a:spcAft>
              <a:buClr>
                <a:srgbClr val="E74825"/>
              </a:buClr>
              <a:buSzPct val="100000"/>
              <a:buFont typeface="Arial"/>
              <a:buChar char="•"/>
            </a:pPr>
            <a:r>
              <a:rPr lang="ru-RU" sz="1050" b="1" dirty="0" smtClean="0">
                <a:solidFill>
                  <a:srgbClr val="623B2A"/>
                </a:solidFill>
              </a:rPr>
              <a:t>Услуги ЗАГС стали доступны по </a:t>
            </a:r>
            <a:r>
              <a:rPr lang="ru-RU" sz="1050" b="1" dirty="0">
                <a:solidFill>
                  <a:srgbClr val="623B2A"/>
                </a:solidFill>
              </a:rPr>
              <a:t>экстерриториальному принципу</a:t>
            </a:r>
            <a:r>
              <a:rPr lang="ru-RU" sz="1050" dirty="0">
                <a:solidFill>
                  <a:srgbClr val="623B2A"/>
                </a:solidFill>
              </a:rPr>
              <a:t>. </a:t>
            </a:r>
            <a:r>
              <a:rPr lang="ru-RU" sz="1050" dirty="0" smtClean="0">
                <a:solidFill>
                  <a:srgbClr val="623B2A"/>
                </a:solidFill>
              </a:rPr>
              <a:t/>
            </a:r>
            <a:br>
              <a:rPr lang="ru-RU" sz="1050" dirty="0" smtClean="0">
                <a:solidFill>
                  <a:srgbClr val="623B2A"/>
                </a:solidFill>
              </a:rPr>
            </a:br>
            <a:r>
              <a:rPr lang="ru-RU" sz="1050" dirty="0" smtClean="0">
                <a:solidFill>
                  <a:srgbClr val="623B2A"/>
                </a:solidFill>
              </a:rPr>
              <a:t>В </a:t>
            </a:r>
            <a:r>
              <a:rPr lang="ru-RU" sz="1050" dirty="0">
                <a:solidFill>
                  <a:srgbClr val="623B2A"/>
                </a:solidFill>
              </a:rPr>
              <a:t>частности, нововведения коснулись услуг по регистрации рождения, расторжения брака, а также </a:t>
            </a:r>
            <a:r>
              <a:rPr lang="ru-RU" sz="1050" dirty="0" smtClean="0">
                <a:solidFill>
                  <a:srgbClr val="623B2A"/>
                </a:solidFill>
              </a:rPr>
              <a:t>подаче </a:t>
            </a:r>
            <a:r>
              <a:rPr lang="ru-RU" sz="1050" dirty="0">
                <a:solidFill>
                  <a:srgbClr val="623B2A"/>
                </a:solidFill>
              </a:rPr>
              <a:t>заявлений о внесении изменений или исправлений в записи актов гражданского состояния. Раньше за некоторыми услугами ЗАГС нужно было обращаться по месту проживания или наступления </a:t>
            </a:r>
            <a:r>
              <a:rPr lang="ru-RU" sz="1050" dirty="0" smtClean="0">
                <a:solidFill>
                  <a:srgbClr val="623B2A"/>
                </a:solidFill>
              </a:rPr>
              <a:t>события;</a:t>
            </a:r>
          </a:p>
          <a:p>
            <a:pPr marL="171450" indent="-171450" algn="just">
              <a:spcAft>
                <a:spcPts val="300"/>
              </a:spcAft>
              <a:buClr>
                <a:srgbClr val="E74825"/>
              </a:buClr>
              <a:buSzPct val="100000"/>
              <a:buFont typeface="Arial"/>
              <a:buChar char="•"/>
            </a:pPr>
            <a:r>
              <a:rPr lang="ru-RU" sz="1050" b="1" dirty="0" smtClean="0">
                <a:solidFill>
                  <a:srgbClr val="623B2A"/>
                </a:solidFill>
              </a:rPr>
              <a:t>Включение </a:t>
            </a:r>
            <a:r>
              <a:rPr lang="ru-RU" sz="1050" b="1" dirty="0">
                <a:solidFill>
                  <a:srgbClr val="623B2A"/>
                </a:solidFill>
              </a:rPr>
              <a:t>в Единый государственный реестр </a:t>
            </a:r>
            <a:r>
              <a:rPr lang="ru-RU" sz="1050" dirty="0">
                <a:solidFill>
                  <a:srgbClr val="623B2A"/>
                </a:solidFill>
              </a:rPr>
              <a:t>записей актов гражданского состояния сведений о документах, выданных компетентными органами иностранных </a:t>
            </a:r>
            <a:r>
              <a:rPr lang="ru-RU" sz="1050" dirty="0" smtClean="0">
                <a:solidFill>
                  <a:srgbClr val="623B2A"/>
                </a:solidFill>
              </a:rPr>
              <a:t>государств, </a:t>
            </a:r>
            <a:r>
              <a:rPr lang="ru-RU" sz="1050" dirty="0">
                <a:solidFill>
                  <a:srgbClr val="623B2A"/>
                </a:solidFill>
              </a:rPr>
              <a:t>в удостоверение актов гражданского состояния, совершенных по законам соответствующих иностранных государств вне пределов территории </a:t>
            </a:r>
            <a:r>
              <a:rPr lang="ru-RU" sz="1050" dirty="0" smtClean="0">
                <a:solidFill>
                  <a:srgbClr val="623B2A"/>
                </a:solidFill>
              </a:rPr>
              <a:t>РФ в </a:t>
            </a:r>
            <a:r>
              <a:rPr lang="ru-RU" sz="1050" dirty="0">
                <a:solidFill>
                  <a:srgbClr val="623B2A"/>
                </a:solidFill>
              </a:rPr>
              <a:t>отношении </a:t>
            </a:r>
            <a:r>
              <a:rPr lang="ru-RU" sz="1050" dirty="0" smtClean="0">
                <a:solidFill>
                  <a:srgbClr val="623B2A"/>
                </a:solidFill>
              </a:rPr>
              <a:t>граждан РФ;</a:t>
            </a:r>
          </a:p>
          <a:p>
            <a:pPr marL="171450" indent="-171450" algn="just">
              <a:spcAft>
                <a:spcPts val="300"/>
              </a:spcAft>
              <a:buClr>
                <a:srgbClr val="E74825"/>
              </a:buClr>
              <a:buSzPct val="100000"/>
              <a:buFont typeface="Arial"/>
              <a:buChar char="•"/>
            </a:pPr>
            <a:r>
              <a:rPr lang="ru-RU" sz="1050" b="1" dirty="0" err="1" smtClean="0">
                <a:solidFill>
                  <a:srgbClr val="623B2A"/>
                </a:solidFill>
              </a:rPr>
              <a:t>Видеоконсультации</a:t>
            </a:r>
            <a:r>
              <a:rPr lang="ru-RU" sz="1050" dirty="0" smtClean="0">
                <a:solidFill>
                  <a:srgbClr val="623B2A"/>
                </a:solidFill>
              </a:rPr>
              <a:t> </a:t>
            </a:r>
            <a:r>
              <a:rPr lang="ru-RU" sz="1050" dirty="0">
                <a:solidFill>
                  <a:srgbClr val="623B2A"/>
                </a:solidFill>
              </a:rPr>
              <a:t>на </a:t>
            </a:r>
            <a:r>
              <a:rPr lang="ru-RU" sz="1050" b="1" dirty="0">
                <a:solidFill>
                  <a:srgbClr val="E74825"/>
                </a:solidFill>
              </a:rPr>
              <a:t>mos.ru</a:t>
            </a:r>
            <a:r>
              <a:rPr lang="ru-RU" sz="1050" dirty="0">
                <a:solidFill>
                  <a:srgbClr val="623B2A"/>
                </a:solidFill>
              </a:rPr>
              <a:t> с сотрудниками центров госуслуг по темам </a:t>
            </a:r>
            <a:r>
              <a:rPr lang="ru-RU" sz="1050" dirty="0" smtClean="0">
                <a:solidFill>
                  <a:srgbClr val="623B2A"/>
                </a:solidFill>
              </a:rPr>
              <a:t>ЗАГС. </a:t>
            </a:r>
            <a:r>
              <a:rPr lang="ru-RU" sz="1050" dirty="0"/>
              <a:t> </a:t>
            </a:r>
          </a:p>
          <a:p>
            <a:pPr marL="171450" indent="-171450" algn="just"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Char char="•"/>
            </a:pPr>
            <a:endParaRPr sz="11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48" name="Google Shape;448;p1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1"/>
          <p:cNvCxnSpPr/>
          <p:nvPr/>
        </p:nvCxnSpPr>
        <p:spPr>
          <a:xfrm>
            <a:off x="222645" y="557234"/>
            <a:ext cx="5592001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11"/>
          <p:cNvSpPr/>
          <p:nvPr/>
        </p:nvSpPr>
        <p:spPr>
          <a:xfrm>
            <a:off x="251520" y="211531"/>
            <a:ext cx="5557465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574;g1085bbaee28_10_0"/>
          <p:cNvGrpSpPr/>
          <p:nvPr/>
        </p:nvGrpSpPr>
        <p:grpSpPr>
          <a:xfrm>
            <a:off x="6012174" y="215244"/>
            <a:ext cx="1180306" cy="1159329"/>
            <a:chOff x="395536" y="195486"/>
            <a:chExt cx="1687116" cy="1656184"/>
          </a:xfrm>
        </p:grpSpPr>
        <p:sp>
          <p:nvSpPr>
            <p:cNvPr id="33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577;g1085bbaee28_10_0"/>
          <p:cNvGrpSpPr/>
          <p:nvPr/>
        </p:nvGrpSpPr>
        <p:grpSpPr>
          <a:xfrm>
            <a:off x="7667887" y="3671295"/>
            <a:ext cx="1180787" cy="1159880"/>
            <a:chOff x="1547126" y="3452451"/>
            <a:chExt cx="1261121" cy="1237998"/>
          </a:xfrm>
        </p:grpSpPr>
        <p:sp>
          <p:nvSpPr>
            <p:cNvPr id="36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2022" y="3117225"/>
            <a:ext cx="546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E74825"/>
                </a:solidFill>
              </a:rPr>
              <a:t>С 29 ИЮНЯ 2022 года </a:t>
            </a:r>
            <a:r>
              <a:rPr lang="ru-RU" sz="1050" dirty="0">
                <a:solidFill>
                  <a:srgbClr val="623B2A"/>
                </a:solidFill>
              </a:rPr>
              <a:t>физическим лицам доступна </a:t>
            </a:r>
            <a:r>
              <a:rPr lang="ru-RU" sz="1050" b="1" dirty="0">
                <a:solidFill>
                  <a:srgbClr val="623B2A"/>
                </a:solidFill>
              </a:rPr>
              <a:t>услуга по регистрации права собственности на объекты недвижимости, находящиеся </a:t>
            </a:r>
            <a:r>
              <a:rPr lang="ru-RU" sz="1050" b="1" dirty="0" smtClean="0">
                <a:solidFill>
                  <a:srgbClr val="623B2A"/>
                </a:solidFill>
              </a:rPr>
              <a:t/>
            </a:r>
            <a:br>
              <a:rPr lang="ru-RU" sz="1050" b="1" dirty="0" smtClean="0">
                <a:solidFill>
                  <a:srgbClr val="623B2A"/>
                </a:solidFill>
              </a:rPr>
            </a:br>
            <a:r>
              <a:rPr lang="ru-RU" sz="1050" b="1" dirty="0" smtClean="0">
                <a:solidFill>
                  <a:srgbClr val="623B2A"/>
                </a:solidFill>
              </a:rPr>
              <a:t>за </a:t>
            </a:r>
            <a:r>
              <a:rPr lang="ru-RU" sz="1050" b="1" dirty="0">
                <a:solidFill>
                  <a:srgbClr val="623B2A"/>
                </a:solidFill>
              </a:rPr>
              <a:t>пределами столицы, в любом центре </a:t>
            </a:r>
            <a:r>
              <a:rPr lang="ru-RU" sz="1050" b="1" dirty="0" err="1">
                <a:solidFill>
                  <a:srgbClr val="623B2A"/>
                </a:solidFill>
              </a:rPr>
              <a:t>госуслуг</a:t>
            </a:r>
            <a:r>
              <a:rPr lang="ru-RU" sz="1050" b="1" dirty="0">
                <a:solidFill>
                  <a:srgbClr val="623B2A"/>
                </a:solidFill>
              </a:rPr>
              <a:t> Москвы. </a:t>
            </a:r>
            <a:r>
              <a:rPr lang="ru-RU" sz="1050" dirty="0">
                <a:solidFill>
                  <a:srgbClr val="623B2A"/>
                </a:solidFill>
              </a:rPr>
              <a:t>Услуга предоставляется по предварительной </a:t>
            </a:r>
            <a:r>
              <a:rPr lang="ru-RU" sz="1050" dirty="0" smtClean="0">
                <a:solidFill>
                  <a:srgbClr val="623B2A"/>
                </a:solidFill>
              </a:rPr>
              <a:t>записи.</a:t>
            </a:r>
            <a:endParaRPr lang="ru-RU" sz="1050" dirty="0">
              <a:solidFill>
                <a:srgbClr val="623B2A"/>
              </a:solidFill>
            </a:endParaRPr>
          </a:p>
        </p:txBody>
      </p:sp>
      <p:sp>
        <p:nvSpPr>
          <p:cNvPr id="22" name="Google Shape;218;p3"/>
          <p:cNvSpPr/>
          <p:nvPr/>
        </p:nvSpPr>
        <p:spPr>
          <a:xfrm>
            <a:off x="347693" y="630066"/>
            <a:ext cx="1584176" cy="28962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200"/>
            </a:pPr>
            <a:r>
              <a:rPr lang="ru-RU" sz="1100" b="1" dirty="0">
                <a:solidFill>
                  <a:schemeClr val="bg1"/>
                </a:solidFill>
              </a:rPr>
              <a:t>УСЛУГИ ЗАГС</a:t>
            </a:r>
          </a:p>
        </p:txBody>
      </p:sp>
      <p:sp>
        <p:nvSpPr>
          <p:cNvPr id="23" name="Google Shape;218;p3"/>
          <p:cNvSpPr/>
          <p:nvPr/>
        </p:nvSpPr>
        <p:spPr>
          <a:xfrm>
            <a:off x="286877" y="2822721"/>
            <a:ext cx="2256359" cy="28962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200"/>
            </a:pPr>
            <a:r>
              <a:rPr lang="ru-RU" sz="1200" b="1" dirty="0">
                <a:solidFill>
                  <a:schemeClr val="bg1"/>
                </a:solidFill>
              </a:rPr>
              <a:t>УСЛУГИ </a:t>
            </a:r>
            <a:r>
              <a:rPr lang="ru-RU" sz="1200" b="1" dirty="0" smtClean="0">
                <a:solidFill>
                  <a:schemeClr val="bg1"/>
                </a:solidFill>
              </a:rPr>
              <a:t>РОСРЕЕСТРА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1" name="Google Shape;218;p3"/>
          <p:cNvSpPr/>
          <p:nvPr/>
        </p:nvSpPr>
        <p:spPr>
          <a:xfrm>
            <a:off x="363298" y="3835993"/>
            <a:ext cx="2161751" cy="14481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200"/>
            </a:pPr>
            <a:r>
              <a:rPr lang="ru-RU" sz="1200" b="1" dirty="0">
                <a:solidFill>
                  <a:schemeClr val="bg1"/>
                </a:solidFill>
              </a:rPr>
              <a:t>УСЛУГИ </a:t>
            </a:r>
            <a:r>
              <a:rPr lang="ru-RU" sz="1200" b="1" dirty="0" smtClean="0">
                <a:solidFill>
                  <a:schemeClr val="bg1"/>
                </a:solidFill>
              </a:rPr>
              <a:t>ФОМС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877" y="4085507"/>
            <a:ext cx="5653275" cy="9345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октября в центрах </a:t>
            </a:r>
            <a:r>
              <a:rPr lang="ru-RU" sz="1100" b="1" dirty="0" err="1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100" b="1" dirty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застрахованные лица, имеющие полис ОМС, выданный в другом субъекте РФ, желающие прикрепиться к московской страховой медицинской организации, могут подать заявление о замене территории страхования</a:t>
            </a:r>
            <a:r>
              <a:rPr lang="ru-RU" sz="1100" b="1" dirty="0" smtClean="0">
                <a:solidFill>
                  <a:srgbClr val="623B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За 2022 год было принято 337  заявлений на замену территории страхования. 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43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29184</TotalTime>
  <Words>768</Words>
  <Application>Microsoft Office PowerPoint</Application>
  <PresentationFormat>Экран (16:9)</PresentationFormat>
  <Paragraphs>188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Кузьмина Марина Андреевна</cp:lastModifiedBy>
  <cp:revision>1018</cp:revision>
  <cp:lastPrinted>2023-03-01T13:24:09Z</cp:lastPrinted>
  <dcterms:created xsi:type="dcterms:W3CDTF">2013-12-20T10:21:15Z</dcterms:created>
  <dcterms:modified xsi:type="dcterms:W3CDTF">2023-03-01T13:58:21Z</dcterms:modified>
</cp:coreProperties>
</file>